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0" r:id="rId3"/>
    <p:sldId id="272" r:id="rId4"/>
    <p:sldId id="273" r:id="rId5"/>
    <p:sldId id="274" r:id="rId6"/>
    <p:sldId id="263" r:id="rId7"/>
    <p:sldId id="266" r:id="rId8"/>
    <p:sldId id="268" r:id="rId9"/>
    <p:sldId id="275" r:id="rId10"/>
    <p:sldId id="276" r:id="rId11"/>
    <p:sldId id="277" r:id="rId12"/>
    <p:sldId id="278" r:id="rId13"/>
    <p:sldId id="279" r:id="rId14"/>
    <p:sldId id="269" r:id="rId15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b="1" u="sng" dirty="0"/>
            <a:t>Step 1</a:t>
          </a:r>
          <a:r>
            <a:rPr lang="en-US" dirty="0"/>
            <a:t>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IN" dirty="0" smtClean="0"/>
            <a:t>One time Registration of Students and Professor Finger Print Templates for Biometric Attendance System.</a:t>
          </a:r>
          <a:endParaRPr lang="en-US" dirty="0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b="1" u="sng" dirty="0"/>
            <a:t>Step </a:t>
          </a:r>
          <a:r>
            <a:rPr lang="en-US" b="1" u="sng" dirty="0" smtClean="0"/>
            <a:t>2</a:t>
          </a:r>
          <a:endParaRPr lang="en-US" b="1" u="sng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 smtClean="0"/>
            <a:t> Downloading of the mapped relation of subject, professor &amp; student in the handheld device.</a:t>
          </a:r>
          <a:endParaRPr lang="en-US" dirty="0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b="1" u="sng" dirty="0"/>
            <a:t>Step </a:t>
          </a:r>
          <a:r>
            <a:rPr lang="en-US" b="1" u="sng" dirty="0" smtClean="0"/>
            <a:t>3</a:t>
          </a:r>
          <a:endParaRPr lang="en-US" b="1" u="sng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/>
            <a:t> During each lecture professor logs in the device using his finger punch, thereafter select the subject and passes it to students for capturing their attendance.</a:t>
          </a:r>
          <a:endParaRPr lang="en-US" dirty="0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b="1" u="sng" dirty="0"/>
            <a:t>Step </a:t>
          </a:r>
          <a:r>
            <a:rPr lang="en-US" b="1" u="sng" dirty="0" smtClean="0"/>
            <a:t>4</a:t>
          </a:r>
          <a:endParaRPr lang="en-US" b="1" u="sng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IN" dirty="0" smtClean="0"/>
            <a:t>After completion of student  punches, professors log-out, which is equivalent to closing the Attendance Register. The recorded data are pushed to Server in bulk mode &amp; posted in the Application database for report generation.</a:t>
          </a:r>
          <a:endParaRPr lang="en-US" dirty="0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925896" y="928792"/>
          <a:ext cx="4698609" cy="284102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Step 1</a:t>
          </a:r>
          <a:r>
            <a:rPr lang="en-US" sz="22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</a:t>
          </a:r>
          <a:r>
            <a:rPr lang="en-IN" sz="1700" kern="1200" dirty="0" smtClean="0"/>
            <a:t>One time Registration of Students and Professor Finger Print Templates for Biometric Attendance System.</a:t>
          </a:r>
          <a:endParaRPr lang="en-US" sz="1700" kern="1200" dirty="0"/>
        </a:p>
      </dsp:txBody>
      <dsp:txXfrm rot="16200000">
        <a:off x="-925896" y="928792"/>
        <a:ext cx="4698609" cy="2841024"/>
      </dsp:txXfrm>
    </dsp:sp>
    <dsp:sp modelId="{DAD9059A-916A-4916-A2A8-B42491568DD3}">
      <dsp:nvSpPr>
        <dsp:cNvPr id="0" name=""/>
        <dsp:cNvSpPr/>
      </dsp:nvSpPr>
      <dsp:spPr>
        <a:xfrm rot="16200000">
          <a:off x="2128204" y="928792"/>
          <a:ext cx="4698609" cy="284102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Step </a:t>
          </a:r>
          <a:r>
            <a:rPr lang="en-US" sz="2200" b="1" u="sng" kern="1200" dirty="0" smtClean="0"/>
            <a:t>2</a:t>
          </a:r>
          <a:endParaRPr lang="en-US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Downloading of the mapped relation of subject, professor &amp; student in the handheld device.</a:t>
          </a:r>
          <a:endParaRPr lang="en-US" sz="1700" kern="1200" dirty="0"/>
        </a:p>
      </dsp:txBody>
      <dsp:txXfrm rot="16200000">
        <a:off x="2128204" y="928792"/>
        <a:ext cx="4698609" cy="2841024"/>
      </dsp:txXfrm>
    </dsp:sp>
    <dsp:sp modelId="{25A33852-3C4B-4406-8856-3A4D6201948C}">
      <dsp:nvSpPr>
        <dsp:cNvPr id="0" name=""/>
        <dsp:cNvSpPr/>
      </dsp:nvSpPr>
      <dsp:spPr>
        <a:xfrm rot="16200000">
          <a:off x="5182306" y="928792"/>
          <a:ext cx="4698609" cy="284102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Step </a:t>
          </a:r>
          <a:r>
            <a:rPr lang="en-US" sz="2200" b="1" u="sng" kern="1200" dirty="0" smtClean="0"/>
            <a:t>3</a:t>
          </a:r>
          <a:endParaRPr lang="en-US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During each lecture professor logs in the device using his finger punch, thereafter select the subject and passes it to students for capturing their attendance.</a:t>
          </a:r>
          <a:endParaRPr lang="en-US" sz="1700" kern="1200" dirty="0"/>
        </a:p>
      </dsp:txBody>
      <dsp:txXfrm rot="16200000">
        <a:off x="5182306" y="928792"/>
        <a:ext cx="4698609" cy="2841024"/>
      </dsp:txXfrm>
    </dsp:sp>
    <dsp:sp modelId="{86146B22-5360-4D1B-AC91-3378F10134EE}">
      <dsp:nvSpPr>
        <dsp:cNvPr id="0" name=""/>
        <dsp:cNvSpPr/>
      </dsp:nvSpPr>
      <dsp:spPr>
        <a:xfrm rot="16200000">
          <a:off x="8236407" y="928792"/>
          <a:ext cx="4698609" cy="284102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Step </a:t>
          </a:r>
          <a:r>
            <a:rPr lang="en-US" sz="2200" b="1" u="sng" kern="1200" dirty="0" smtClean="0"/>
            <a:t>4</a:t>
          </a:r>
          <a:endParaRPr lang="en-US" sz="22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</a:t>
          </a:r>
          <a:r>
            <a:rPr lang="en-IN" sz="1700" kern="1200" dirty="0" smtClean="0"/>
            <a:t>After completion of student  punches, professors log-out, which is equivalent to closing the Attendance Register. The recorded data are pushed to Server in bulk mode &amp; posted in the Application database for report generation.</a:t>
          </a:r>
          <a:endParaRPr lang="en-US" sz="1700" kern="1200" dirty="0"/>
        </a:p>
      </dsp:txBody>
      <dsp:txXfrm rot="16200000">
        <a:off x="8236407" y="928792"/>
        <a:ext cx="4698609" cy="284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3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EEBDA6D-DC69-4DCE-BAF7-6763517D3376}" type="datetimeFigureOut">
              <a:rPr lang="en-US"/>
              <a:pPr/>
              <a:t>01-Feb-18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3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37F6C43-988E-4257-9A1C-C162EF036D58}" type="datetimeFigureOut">
              <a:rPr lang="en-US"/>
              <a:pPr/>
              <a:t>01-Feb-18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4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4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61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B447E-925B-4C56-8D4A-D8B190504F30}" type="datetime1">
              <a:rPr lang="en-US" smtClean="0"/>
              <a:t>01-Feb-18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AB3-269E-40DC-8903-070B53AAB2AA}" type="datetime1">
              <a:rPr lang="en-US" smtClean="0"/>
              <a:t>01-Feb-18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6" y="2743542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9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200" y="6356352"/>
            <a:ext cx="1971947" cy="365125"/>
          </a:xfrm>
        </p:spPr>
        <p:txBody>
          <a:bodyPr/>
          <a:lstStyle/>
          <a:p>
            <a:fld id="{7B39A84A-E1FC-4405-B46A-7F90BCA54467}" type="datetime1">
              <a:rPr lang="en-US" smtClean="0"/>
              <a:t>01-Feb-18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2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2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5644-2D1B-4D86-B61C-AE7752A2B785}" type="datetime1">
              <a:rPr lang="en-US" smtClean="0"/>
              <a:t>01-Feb-18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3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3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8"/>
            <a:ext cx="6597465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5" y="4589465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DE8CBE-714C-44A0-A852-07A0559CB1CE}" type="datetime1">
              <a:rPr lang="en-US" smtClean="0"/>
              <a:t>01-Feb-18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5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9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9611-6D31-4BB8-8F0D-32BBBF829EA9}" type="datetime1">
              <a:rPr lang="en-US" smtClean="0"/>
              <a:t>01-Feb-18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8"/>
            <a:ext cx="4489705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6"/>
            <a:ext cx="4489705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8"/>
            <a:ext cx="4489705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6"/>
            <a:ext cx="4489705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9C0C-1E61-4877-A2CE-AC54D9EB4143}" type="datetime1">
              <a:rPr lang="en-US" smtClean="0"/>
              <a:t>01-Feb-18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C82-4222-42A8-A1B8-BFCA5BCE9FA8}" type="datetime1">
              <a:rPr lang="en-US" smtClean="0"/>
              <a:t>01-Feb-18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9591-8C3F-4133-8C8D-3C09A6B8051C}" type="datetime1">
              <a:rPr lang="en-US" smtClean="0"/>
              <a:t>01-Feb-18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6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8" y="2465296"/>
            <a:ext cx="5174505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6791-9A1A-43AB-BCD7-658991E20DD9}" type="datetime1">
              <a:rPr lang="en-US" smtClean="0"/>
              <a:t>01-Feb-18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20" y="2465295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EB0C-B3B9-4FA5-9E80-AC9248FE2D81}" type="datetime1">
              <a:rPr lang="en-US" smtClean="0"/>
              <a:t>01-Feb-18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3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2"/>
            <a:ext cx="12188953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5"/>
            <a:ext cx="9628633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3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1" y="6356352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A691CB48-223E-4FE6-9427-4D3D8BDC4674}" type="datetime1">
              <a:rPr lang="en-US" smtClean="0"/>
              <a:t>01-Feb-18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2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2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ROLL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Automated Classroom Attendance Solution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5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23497" y="239152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398" y="1374485"/>
            <a:ext cx="1981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5" y="466345"/>
            <a:ext cx="9101797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TYPES OF STUDENT ATTENDANCE REPORTS (MONTHLY)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6" descr="month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" y="1800665"/>
            <a:ext cx="12163865" cy="4942502"/>
          </a:xfrm>
          <a:prstGeom prst="rect">
            <a:avLst/>
          </a:prstGeom>
        </p:spPr>
      </p:pic>
      <p:pic>
        <p:nvPicPr>
          <p:cNvPr id="5" name="Picture 4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25023" y="1041013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6345"/>
            <a:ext cx="9847385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TYPES OF STUDENT ATTENDANCE REPORTS (DAY WISE PUNCH TIME REPORT)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6" descr="C:\Users\User\Desktop\day wise punc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856935"/>
            <a:ext cx="8229792" cy="49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46931" y="1083214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6345"/>
            <a:ext cx="9847385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TYPES OF STUDENT ATTENDANCE REPORTS (SEMESTER WISE  REPORT)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" name="Picture 7" descr="CapTURE 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822" y="1810082"/>
            <a:ext cx="7315200" cy="4982271"/>
          </a:xfrm>
          <a:prstGeom prst="rect">
            <a:avLst/>
          </a:prstGeom>
        </p:spPr>
      </p:pic>
      <p:pic>
        <p:nvPicPr>
          <p:cNvPr id="5" name="Picture 4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46931" y="1055079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6345"/>
            <a:ext cx="9847385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TYPES OF STUDENT ATTENDANCE REPORTS (CONSOLIDATED CLASS REPORT)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889" y="1941342"/>
            <a:ext cx="8961120" cy="4916658"/>
          </a:xfrm>
          <a:prstGeom prst="rect">
            <a:avLst/>
          </a:prstGeom>
        </p:spPr>
      </p:pic>
      <p:pic>
        <p:nvPicPr>
          <p:cNvPr id="7" name="Picture 6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46931" y="1055079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For more information, please feel free to contact</a:t>
            </a:r>
            <a:endParaRPr lang="en-US" altLang="en-US" dirty="0" smtClean="0">
              <a:solidFill>
                <a:srgbClr val="336699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13" descr="Thank_you_small"/>
          <p:cNvPicPr>
            <a:picLocks noChangeAspect="1" noChangeArrowheads="1"/>
          </p:cNvPicPr>
          <p:nvPr/>
        </p:nvPicPr>
        <p:blipFill>
          <a:blip r:embed="rId3" cstate="print"/>
          <a:srcRect t="12000" b="26651"/>
          <a:stretch>
            <a:fillRect/>
          </a:stretch>
        </p:blipFill>
        <p:spPr bwMode="auto">
          <a:xfrm>
            <a:off x="2813539" y="1463041"/>
            <a:ext cx="8900150" cy="28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1355" y="239153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Advantages of Smart Roll Call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80160" y="2011681"/>
            <a:ext cx="9628633" cy="4628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Eliminates Proxy Attendance.</a:t>
            </a:r>
          </a:p>
          <a:p>
            <a:r>
              <a:rPr lang="en-US" dirty="0" smtClean="0"/>
              <a:t> Saves time and helps teacher to conduct classes more efficiently.</a:t>
            </a:r>
          </a:p>
          <a:p>
            <a:r>
              <a:rPr lang="en-US" dirty="0" smtClean="0"/>
              <a:t> Eliminates paper work.</a:t>
            </a:r>
          </a:p>
          <a:p>
            <a:r>
              <a:rPr lang="en-US" dirty="0" smtClean="0"/>
              <a:t> Increases transparency between student, professor and parents.</a:t>
            </a:r>
          </a:p>
          <a:p>
            <a:r>
              <a:rPr lang="en-US" dirty="0" smtClean="0"/>
              <a:t> Multiple student attendance report.</a:t>
            </a:r>
          </a:p>
          <a:p>
            <a:r>
              <a:rPr lang="en-US" dirty="0" smtClean="0"/>
              <a:t> Light weight handheld portable device .</a:t>
            </a:r>
            <a:endParaRPr lang="en-US" dirty="0"/>
          </a:p>
          <a:p>
            <a:r>
              <a:rPr lang="en-US" dirty="0" smtClean="0"/>
              <a:t> Easy integration  with University management system (ERP).</a:t>
            </a:r>
            <a:endParaRPr lang="en-US" dirty="0"/>
          </a:p>
          <a:p>
            <a:r>
              <a:rPr lang="en-US" dirty="0" smtClean="0"/>
              <a:t> Auto push of punch data to centralised server.</a:t>
            </a:r>
          </a:p>
          <a:p>
            <a:r>
              <a:rPr lang="en-US" dirty="0" smtClean="0"/>
              <a:t> Mobile App for students and professors.</a:t>
            </a:r>
            <a:endParaRPr lang="en-US" dirty="0"/>
          </a:p>
        </p:txBody>
      </p:sp>
      <p:pic>
        <p:nvPicPr>
          <p:cNvPr id="6" name="Picture 5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40617" y="5852162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MICROLOGBIO Hand held Attendance recording system.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86" y="1800663"/>
            <a:ext cx="10522630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Microprocessor: 32-bit ARM CPU @ 120 MHz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Display:128x64 dot Graphic Display, EL backlight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Morpho</a:t>
            </a:r>
            <a:r>
              <a:rPr lang="en-US" altLang="en-US" sz="1600" b="1" dirty="0" smtClean="0"/>
              <a:t>- </a:t>
            </a:r>
            <a:r>
              <a:rPr lang="en-US" altLang="en-US" sz="1600" b="1" dirty="0" err="1" smtClean="0"/>
              <a:t>Sagem</a:t>
            </a:r>
            <a:r>
              <a:rPr lang="en-US" altLang="en-US" sz="1600" b="1" dirty="0" smtClean="0"/>
              <a:t> Sensor 6000 Finger Templates ( 3000 users with 2 Finger each)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Memory: 100,000 Transaction Records using FLASH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1600" b="1" dirty="0" smtClean="0"/>
              <a:t> Voice Guided message (for Acceptance / Rejection) (with mute option)</a:t>
            </a:r>
            <a:r>
              <a:rPr lang="en-US" altLang="en-US" sz="1600" b="1" dirty="0" smtClean="0"/>
              <a:t> 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Keyboard:16 keys with Membrane Keys 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Communication : </a:t>
            </a:r>
            <a:r>
              <a:rPr lang="en-IN" altLang="en-US" sz="1600" b="1" dirty="0" smtClean="0"/>
              <a:t>Automatic Server to Device Synchronization using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Wi</a:t>
            </a:r>
            <a:r>
              <a:rPr lang="en-US" altLang="en-US" sz="1600" b="1" dirty="0" smtClean="0"/>
              <a:t> – </a:t>
            </a:r>
            <a:r>
              <a:rPr lang="en-US" altLang="en-US" sz="1600" b="1" dirty="0" err="1" smtClean="0"/>
              <a:t>Fi</a:t>
            </a:r>
            <a:r>
              <a:rPr lang="en-US" altLang="en-US" sz="1600" b="1" dirty="0" smtClean="0"/>
              <a:t> &amp; LAN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Online Auto Data Push after Attendance is captured 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Battery Back Up: Built-in 6 hours battery back up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1600" b="1" dirty="0" smtClean="0"/>
              <a:t> Auto battery shut-down facility in case of idle condition 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1600" b="1" dirty="0" smtClean="0"/>
              <a:t> USB Interface</a:t>
            </a:r>
            <a:endParaRPr lang="en-US" altLang="en-US" sz="1600" b="1" dirty="0" smtClean="0"/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 Working Temperature: 0°C-50°C/ RH: 20% to 95%(non condensing) </a:t>
            </a:r>
          </a:p>
          <a:p>
            <a:endParaRPr lang="en-IN" dirty="0"/>
          </a:p>
        </p:txBody>
      </p:sp>
      <p:pic>
        <p:nvPicPr>
          <p:cNvPr id="6" name="Picture 8" descr="C:\Users\Software\Desktop\MicroLog Bio 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6197" y="1928460"/>
            <a:ext cx="2429087" cy="22098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40617" y="5852162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71" y="466345"/>
            <a:ext cx="9628633" cy="1362113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Hand Held Biometric Attendance solution :HARDWARE FEATURES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025748"/>
            <a:ext cx="1052263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smtClean="0"/>
              <a:t>Real time attendance.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IN" altLang="en-US" sz="2200" dirty="0" smtClean="0"/>
              <a:t>Easy Finger Enrolment of Students &amp; Professors in the  Hand held Terminals.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2200" dirty="0" smtClean="0"/>
              <a:t> </a:t>
            </a:r>
            <a:r>
              <a:rPr lang="en-US" altLang="en-US" sz="2200" dirty="0" smtClean="0"/>
              <a:t>Professor Log-in &amp; Professor logs out.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To Create new course including Course Name and Code.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IN" altLang="en-US" sz="2200" dirty="0" smtClean="0"/>
              <a:t>Facility to download  list of students , Course from the  server.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2200" dirty="0" smtClean="0"/>
              <a:t> Marking Missed Attendance.</a:t>
            </a:r>
          </a:p>
          <a:p>
            <a:pPr marL="22860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IN" altLang="en-US" sz="2200" dirty="0" smtClean="0"/>
              <a:t> </a:t>
            </a:r>
            <a:r>
              <a:rPr lang="en-US" altLang="en-US" sz="2200" dirty="0" smtClean="0"/>
              <a:t>Assigning the Course to the Professor 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6" name="Picture 8" descr="C:\Users\Software\Desktop\MicroLog Bio 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6197" y="1928460"/>
            <a:ext cx="2429087" cy="22098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40617" y="5852162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5926" y="494481"/>
            <a:ext cx="9628633" cy="1362113"/>
          </a:xfrm>
        </p:spPr>
        <p:txBody>
          <a:bodyPr>
            <a:normAutofit fontScale="90000"/>
          </a:bodyPr>
          <a:lstStyle/>
          <a:p>
            <a:r>
              <a:rPr lang="en-IN" altLang="en-US" sz="4400" dirty="0" smtClean="0">
                <a:solidFill>
                  <a:srgbClr val="FFFF00"/>
                </a:solidFill>
              </a:rPr>
              <a:t>USP’s of Micro LOG Bio</a:t>
            </a:r>
            <a:r>
              <a:rPr lang="en-US" altLang="en-US" sz="4400" dirty="0" smtClean="0">
                <a:solidFill>
                  <a:srgbClr val="FFFF00"/>
                </a:solidFill>
              </a:rPr>
              <a:t> : Hand Held Biometric Attendance solution: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129" y="2011681"/>
            <a:ext cx="9284677" cy="462827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Professor Login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Finger Punching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enabling Classroom Attendance &amp; Log-out after Attendance is over.</a:t>
            </a:r>
          </a:p>
          <a:p>
            <a:pPr>
              <a:defRPr/>
            </a:pP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Professors supported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a Single </a:t>
            </a:r>
            <a:r>
              <a:rPr lang="en-IN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MicroLOG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Bio</a:t>
            </a:r>
            <a:endParaRPr lang="en-IN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IN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MicroLOG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may have the following 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Database:</a:t>
            </a:r>
          </a:p>
          <a:p>
            <a:pPr marL="0" indent="0">
              <a:buFontTx/>
              <a:buNone/>
              <a:defRPr/>
            </a:pP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Students : 15000 relationship subject/</a:t>
            </a:r>
            <a:r>
              <a:rPr lang="en-IN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/student</a:t>
            </a:r>
          </a:p>
          <a:p>
            <a:pPr marL="0" indent="0">
              <a:buFontTx/>
              <a:buNone/>
              <a:defRPr/>
            </a:pP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Subject : 96 </a:t>
            </a:r>
          </a:p>
          <a:p>
            <a:pPr>
              <a:defRPr/>
            </a:pP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Transaction data provides the 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ID, Professor ID &amp; the Course ID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along with 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Date/Time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better MIS Reporting</a:t>
            </a:r>
            <a:endParaRPr lang="en-IN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Battery shut-down facility </a:t>
            </a: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case of 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idle condition</a:t>
            </a:r>
            <a:endParaRPr lang="en-IN" sz="2400" b="1" i="1" dirty="0" smtClean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I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Lightweight, Rugged &amp; </a:t>
            </a:r>
            <a:r>
              <a:rPr lang="en-IN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Indigenously designed &amp; manufactured</a:t>
            </a:r>
          </a:p>
          <a:p>
            <a:pPr>
              <a:defRPr/>
            </a:pPr>
            <a:r>
              <a:rPr lang="en-IN" altLang="en-US" sz="25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Generation </a:t>
            </a:r>
            <a:r>
              <a:rPr lang="en-IN" altLang="en-US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Subject /Course wise </a:t>
            </a:r>
          </a:p>
          <a:p>
            <a:pPr>
              <a:spcBef>
                <a:spcPct val="50000"/>
              </a:spcBef>
              <a:buNone/>
            </a:pPr>
            <a:r>
              <a:rPr lang="en-IN" altLang="en-US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Daily/Monthly/Semester wise/Punch time wise Attendance &amp; Absentee Report.</a:t>
            </a:r>
            <a:endParaRPr lang="en-US" altLang="en-US" sz="25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IN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1" y="516355"/>
            <a:ext cx="1981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440617" y="5852162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Application Flow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0888379"/>
              </p:ext>
            </p:extLst>
          </p:nvPr>
        </p:nvGraphicFramePr>
        <p:xfrm>
          <a:off x="112540" y="1983547"/>
          <a:ext cx="12009120" cy="469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468751" y="576778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FLOW</a:t>
            </a:r>
            <a:endParaRPr lang="en-US" dirty="0"/>
          </a:p>
        </p:txBody>
      </p:sp>
      <p:pic>
        <p:nvPicPr>
          <p:cNvPr id="1026" name="Picture 2" descr="C:\Users\User\Desktop\Captur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LIVE EXPERIENCE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05" y="2029197"/>
            <a:ext cx="3969500" cy="46529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Dashboard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Individual login for Professor, student and parents.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Multiple attendance reports on student attendance.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Mobile App for students.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Easy registration of students &amp; Professors.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 &amp; drop facility.	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Users\Jinia\Pictures\smrc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375" y="1913208"/>
            <a:ext cx="7915422" cy="4916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4685" y="576777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PLACES DEPLOYED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1E2991-E141-45B3-9F62-C41B93362A1E}"/>
              </a:ext>
            </a:extLst>
          </p:cNvPr>
          <p:cNvSpPr/>
          <p:nvPr/>
        </p:nvSpPr>
        <p:spPr>
          <a:xfrm>
            <a:off x="1167618" y="185107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IN" sz="2200" i="1" dirty="0">
                <a:latin typeface="Calibri" panose="020F0502020204030204" pitchFamily="34" charset="0"/>
                <a:cs typeface="Calibri" panose="020F0502020204030204" pitchFamily="34" charset="0"/>
              </a:rPr>
              <a:t>The Smart Roll Call Solution is currently successfully deployed in the under mentioned finest technical Institutions of India.</a:t>
            </a:r>
          </a:p>
          <a:p>
            <a:pPr lvl="0">
              <a:buNone/>
            </a:pPr>
            <a:endParaRPr lang="en-IN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N" sz="2200" i="1" dirty="0">
                <a:latin typeface="Calibri" panose="020F0502020204030204" pitchFamily="34" charset="0"/>
                <a:cs typeface="Calibri" panose="020F0502020204030204" pitchFamily="34" charset="0"/>
              </a:rPr>
              <a:t>IIT </a:t>
            </a:r>
            <a:r>
              <a:rPr lang="en-IN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Roorkee</a:t>
            </a:r>
            <a:r>
              <a:rPr lang="en-IN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IN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N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				IIT </a:t>
            </a:r>
            <a:r>
              <a:rPr lang="en-IN" sz="2200" i="1" dirty="0">
                <a:latin typeface="Calibri" panose="020F0502020204030204" pitchFamily="34" charset="0"/>
                <a:cs typeface="Calibri" panose="020F0502020204030204" pitchFamily="34" charset="0"/>
              </a:rPr>
              <a:t>Kanpur	.</a:t>
            </a:r>
          </a:p>
          <a:p>
            <a:pPr lvl="0"/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N" sz="2200" i="1" dirty="0">
                <a:latin typeface="Calibri" panose="020F0502020204030204" pitchFamily="34" charset="0"/>
                <a:cs typeface="Calibri" panose="020F0502020204030204" pitchFamily="34" charset="0"/>
              </a:rPr>
              <a:t>IIT Tirupati. </a:t>
            </a:r>
            <a:endParaRPr lang="en-IN" sz="2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IN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IIIT Hyderabad.</a:t>
            </a:r>
          </a:p>
          <a:p>
            <a:pPr lvl="0"/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N" sz="2200" i="1" dirty="0">
                <a:latin typeface="Calibri" panose="020F0502020204030204" pitchFamily="34" charset="0"/>
                <a:cs typeface="Calibri" panose="020F0502020204030204" pitchFamily="34" charset="0"/>
              </a:rPr>
              <a:t>We also do the Integration of our Software with UMS ( University Management Software 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0FEB7A-3EB3-4CD0-B738-3A475E93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617" y="2633008"/>
            <a:ext cx="1905001" cy="1190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E01DBA-3D00-4606-A699-74C6D10EC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853" y="3172993"/>
            <a:ext cx="1940091" cy="1143000"/>
          </a:xfrm>
          <a:prstGeom prst="rect">
            <a:avLst/>
          </a:prstGeom>
        </p:spPr>
      </p:pic>
      <p:pic>
        <p:nvPicPr>
          <p:cNvPr id="7" name="Picture 6" descr="D:\SOMNATH\SWPCPL\logo.jpg">
            <a:extLst>
              <a:ext uri="{FF2B5EF4-FFF2-40B4-BE49-F238E27FC236}">
                <a16:creationId xmlns="" xmlns:a16="http://schemas.microsoft.com/office/drawing/2014/main" id="{3AD39A93-156F-4C53-B913-F56539D4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454685" y="562709"/>
            <a:ext cx="3545070" cy="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2474</TotalTime>
  <Words>559</Words>
  <Application>Microsoft Office PowerPoint</Application>
  <PresentationFormat>Custom</PresentationFormat>
  <Paragraphs>79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tf03462902</vt:lpstr>
      <vt:lpstr>SMART ROLL CALL</vt:lpstr>
      <vt:lpstr>Advantages of Smart Roll Call</vt:lpstr>
      <vt:lpstr>MICROLOGBIO Hand held Attendance recording system.</vt:lpstr>
      <vt:lpstr>Hand Held Biometric Attendance solution :HARDWARE FEATURES</vt:lpstr>
      <vt:lpstr>USP’s of Micro LOG Bio : Hand Held Biometric Attendance solution: </vt:lpstr>
      <vt:lpstr>Application Flow</vt:lpstr>
      <vt:lpstr>APPLICATION FLOW</vt:lpstr>
      <vt:lpstr>LIVE EXPERIENCE</vt:lpstr>
      <vt:lpstr>PLACES DEPLOYED</vt:lpstr>
      <vt:lpstr>TYPES OF STUDENT ATTENDANCE REPORTS (MONTHLY)</vt:lpstr>
      <vt:lpstr>TYPES OF STUDENT ATTENDANCE REPORTS (DAY WISE PUNCH TIME REPORT)</vt:lpstr>
      <vt:lpstr>TYPES OF STUDENT ATTENDANCE REPORTS (SEMESTER WISE  REPORT)</vt:lpstr>
      <vt:lpstr>TYPES OF STUDENT ATTENDANCE REPORTS (CONSOLIDATED CLASS REPORT)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ROLL CALL</dc:title>
  <dc:creator>User</dc:creator>
  <cp:lastModifiedBy>SPADMIN</cp:lastModifiedBy>
  <cp:revision>56</cp:revision>
  <dcterms:created xsi:type="dcterms:W3CDTF">2017-12-04T03:17:46Z</dcterms:created>
  <dcterms:modified xsi:type="dcterms:W3CDTF">2018-02-01T10:29:05Z</dcterms:modified>
</cp:coreProperties>
</file>